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77" r:id="rId4"/>
    <p:sldId id="287" r:id="rId5"/>
    <p:sldId id="327" r:id="rId6"/>
    <p:sldId id="334" r:id="rId7"/>
    <p:sldId id="328" r:id="rId8"/>
    <p:sldId id="329" r:id="rId9"/>
    <p:sldId id="330" r:id="rId10"/>
    <p:sldId id="281" r:id="rId11"/>
    <p:sldId id="326" r:id="rId12"/>
    <p:sldId id="331" r:id="rId13"/>
    <p:sldId id="282" r:id="rId14"/>
    <p:sldId id="332" r:id="rId15"/>
    <p:sldId id="333" r:id="rId16"/>
    <p:sldId id="280" r:id="rId17"/>
    <p:sldId id="284" r:id="rId18"/>
    <p:sldId id="335" r:id="rId19"/>
    <p:sldId id="336" r:id="rId20"/>
    <p:sldId id="338" r:id="rId21"/>
    <p:sldId id="340" r:id="rId22"/>
    <p:sldId id="341" r:id="rId23"/>
    <p:sldId id="337" r:id="rId24"/>
    <p:sldId id="294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279" r:id="rId33"/>
    <p:sldId id="350" r:id="rId34"/>
    <p:sldId id="351" r:id="rId35"/>
    <p:sldId id="375" r:id="rId36"/>
    <p:sldId id="377" r:id="rId37"/>
    <p:sldId id="352" r:id="rId38"/>
    <p:sldId id="378" r:id="rId39"/>
    <p:sldId id="353" r:id="rId40"/>
    <p:sldId id="376" r:id="rId41"/>
    <p:sldId id="354" r:id="rId42"/>
    <p:sldId id="379" r:id="rId43"/>
    <p:sldId id="380" r:id="rId44"/>
    <p:sldId id="355" r:id="rId45"/>
    <p:sldId id="382" r:id="rId46"/>
    <p:sldId id="381" r:id="rId47"/>
    <p:sldId id="356" r:id="rId48"/>
    <p:sldId id="384" r:id="rId49"/>
    <p:sldId id="383" r:id="rId50"/>
    <p:sldId id="360" r:id="rId51"/>
    <p:sldId id="385" r:id="rId52"/>
    <p:sldId id="363" r:id="rId53"/>
    <p:sldId id="386" r:id="rId54"/>
    <p:sldId id="364" r:id="rId55"/>
    <p:sldId id="365" r:id="rId56"/>
    <p:sldId id="370" r:id="rId57"/>
    <p:sldId id="387" r:id="rId58"/>
    <p:sldId id="372" r:id="rId59"/>
    <p:sldId id="373" r:id="rId60"/>
    <p:sldId id="388" r:id="rId61"/>
    <p:sldId id="374" r:id="rId62"/>
    <p:sldId id="321" r:id="rId63"/>
    <p:sldId id="369" r:id="rId64"/>
    <p:sldId id="325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CC00"/>
    <a:srgbClr val="E7C7A0"/>
    <a:srgbClr val="52618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1" autoAdjust="0"/>
    <p:restoredTop sz="79983" autoAdjust="0"/>
  </p:normalViewPr>
  <p:slideViewPr>
    <p:cSldViewPr snapToGrid="0" showGuides="1">
      <p:cViewPr varScale="1">
        <p:scale>
          <a:sx n="126" d="100"/>
          <a:sy n="126" d="100"/>
        </p:scale>
        <p:origin x="114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7EDBB-4C7E-458C-8081-732E81F2C989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64D19-9D93-47A8-8EC6-5175BEEC1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2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	</a:t>
            </a:r>
          </a:p>
          <a:p>
            <a:r>
              <a:rPr lang="en-US" altLang="zh-TW" dirty="0"/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97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0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34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69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229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102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510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473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712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996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0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857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589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205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386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522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70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88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50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95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422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6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236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84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844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603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007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420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04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23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50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1620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483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946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973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7770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57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743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713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5027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92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975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183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910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0897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188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527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422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857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7731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58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25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5478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8902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09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783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6518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7987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051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846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49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0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056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89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AFCB-CFDA-4A37-B0E9-DC9AFE593F76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A0AA-1755-49E7-8062-19FAC1E32335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4CB7-AFF3-4B9B-A1C2-6E32BF76F751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F7A9-E7A6-487C-8523-A33DD4E24E15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02750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fld id="{997B4A21-C178-4EF4-9692-581FD3539F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5F33-AE8A-4997-9D70-3372EBE77F38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BB51-DE27-4D8B-919C-AD5C81BF9EAC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B59F-8F32-449E-9531-A18DC310AC4E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8B82-08DA-4DCD-8A2D-D2FB1A97E4B7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20DE-A2E0-4211-ADD6-1E6101FA5FB6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F1B-783C-4096-BAF4-E5F85D579449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1A55-ED5B-43A0-BA6B-62434E045F05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B7B0F-900F-4238-892F-C71D3507A24D}" type="datetime1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hrome.com/docs/devtools/console/utilities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DEBF1F8-46B7-4493-8F92-390D57D72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546652"/>
            <a:ext cx="6353175" cy="10255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FCD7B4-2304-406D-99E9-9001437B4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20" y="76200"/>
            <a:ext cx="1705131" cy="16509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052260A-5565-455B-81C7-A26F200A0506}"/>
              </a:ext>
            </a:extLst>
          </p:cNvPr>
          <p:cNvSpPr txBox="1"/>
          <p:nvPr/>
        </p:nvSpPr>
        <p:spPr>
          <a:xfrm>
            <a:off x="1995503" y="3213207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Facilitating the Process Rate of Difference</a:t>
            </a:r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Determination within HTML after Events</a:t>
            </a:r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Triggered in Web Page</a:t>
            </a:r>
            <a:endParaRPr lang="zh-TW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9EFF0C-1268-4478-BC06-FD9F467779E8}"/>
              </a:ext>
            </a:extLst>
          </p:cNvPr>
          <p:cNvSpPr txBox="1"/>
          <p:nvPr/>
        </p:nvSpPr>
        <p:spPr>
          <a:xfrm>
            <a:off x="1459721" y="1906628"/>
            <a:ext cx="9377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以瀏覽器擴充套件</a:t>
            </a:r>
            <a:endParaRPr lang="en-US" altLang="zh-TW" sz="4000" b="1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提升網頁事件觸發後</a:t>
            </a: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差異判斷之速度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C97340-7515-4D4F-9D9C-C70D85165EBE}"/>
              </a:ext>
            </a:extLst>
          </p:cNvPr>
          <p:cNvSpPr txBox="1"/>
          <p:nvPr/>
        </p:nvSpPr>
        <p:spPr>
          <a:xfrm>
            <a:off x="4357739" y="4228300"/>
            <a:ext cx="3476522" cy="216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國立臺北科技大學 資訊工程系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2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廖昱翔</a:t>
            </a:r>
            <a:b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指導教授：  陳碩漢  博士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2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口試日期： 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2022 / 07 / 18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5025CC0-4D66-4823-B068-33F31BE41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31" y="164486"/>
            <a:ext cx="1436288" cy="143628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0C0E6CF-3F81-481A-882F-D38B78A9AA77}"/>
              </a:ext>
            </a:extLst>
          </p:cNvPr>
          <p:cNvSpPr/>
          <p:nvPr/>
        </p:nvSpPr>
        <p:spPr>
          <a:xfrm>
            <a:off x="8601075" y="6583589"/>
            <a:ext cx="3590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and Storage System Laboratory, CSS Lab</a:t>
            </a:r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39410" y="377177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DB3302-5096-49AA-86B0-ECF69A4B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7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609929" y="319112"/>
            <a:ext cx="73189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測試腳本中的</a:t>
            </a:r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Postcondition</a:t>
            </a:r>
            <a:endParaRPr lang="zh-TW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FC29B662-49E6-4328-8AB7-F572600D3E88}"/>
              </a:ext>
            </a:extLst>
          </p:cNvPr>
          <p:cNvSpPr/>
          <p:nvPr/>
        </p:nvSpPr>
        <p:spPr>
          <a:xfrm>
            <a:off x="8897429" y="3150773"/>
            <a:ext cx="1107995" cy="118172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5740A8-E666-44F0-86D2-BA5669058874}"/>
              </a:ext>
            </a:extLst>
          </p:cNvPr>
          <p:cNvSpPr txBox="1"/>
          <p:nvPr/>
        </p:nvSpPr>
        <p:spPr>
          <a:xfrm>
            <a:off x="8946409" y="3296364"/>
            <a:ext cx="999323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點擊按鈕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E1C02D2-36A6-4228-A5A8-363B92C01482}"/>
              </a:ext>
            </a:extLst>
          </p:cNvPr>
          <p:cNvSpPr txBox="1">
            <a:spLocks/>
          </p:cNvSpPr>
          <p:nvPr/>
        </p:nvSpPr>
        <p:spPr>
          <a:xfrm>
            <a:off x="1028700" y="1625397"/>
            <a:ext cx="5688331" cy="4488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一個完整測試互動行為的方式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等待點擊物件出現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(Precondition)</a:t>
            </a: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點擊物件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等待互動後的變化出現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(Postcondition)</a:t>
            </a:r>
          </a:p>
          <a:p>
            <a:pPr marL="971550" lvl="1" indent="-514350">
              <a:lnSpc>
                <a:spcPts val="1500"/>
              </a:lnSpc>
              <a:buFont typeface="標楷體" panose="03000509000000000000" pitchFamily="65" charset="-120"/>
              <a:buChar char="-"/>
            </a:pP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元件互動後須達成的條件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通常會等待某元件出現或消失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A906740-1129-4A6D-8F81-B0359B35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410" y="4473179"/>
            <a:ext cx="4735908" cy="1482767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7A324A2-BADA-4D82-894F-8719C82F5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132" y="1738479"/>
            <a:ext cx="4779186" cy="1257680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02C1BA1-AB9E-4E7C-B0F1-5233CD3900E3}"/>
              </a:ext>
            </a:extLst>
          </p:cNvPr>
          <p:cNvSpPr/>
          <p:nvPr/>
        </p:nvSpPr>
        <p:spPr>
          <a:xfrm>
            <a:off x="6835775" y="5178750"/>
            <a:ext cx="5257800" cy="325742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ACFCEFA-3458-41D3-8876-D2D09D0AD828}"/>
              </a:ext>
            </a:extLst>
          </p:cNvPr>
          <p:cNvSpPr txBox="1"/>
          <p:nvPr/>
        </p:nvSpPr>
        <p:spPr>
          <a:xfrm>
            <a:off x="11030144" y="5617392"/>
            <a:ext cx="799174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點擊後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D6A499-689E-485F-A1F2-CF6A79A9FE85}"/>
              </a:ext>
            </a:extLst>
          </p:cNvPr>
          <p:cNvSpPr txBox="1"/>
          <p:nvPr/>
        </p:nvSpPr>
        <p:spPr>
          <a:xfrm>
            <a:off x="11030144" y="2657605"/>
            <a:ext cx="799174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551B74A-90EC-4CE1-A7F7-7332647313E8}"/>
              </a:ext>
            </a:extLst>
          </p:cNvPr>
          <p:cNvSpPr txBox="1"/>
          <p:nvPr/>
        </p:nvSpPr>
        <p:spPr>
          <a:xfrm>
            <a:off x="9901087" y="992095"/>
            <a:ext cx="128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CE23BFC-5CF6-4180-A642-C69A1700B01B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9E2BE7F9-9A5A-4E8F-80C5-5C15B53C4BFB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9A78139-DC27-4357-823D-83A9D867107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26B815-9D3F-49AC-80C7-21A6681B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1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609929" y="319112"/>
            <a:ext cx="73189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測試腳本中的</a:t>
            </a:r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Postcondition</a:t>
            </a:r>
            <a:endParaRPr lang="zh-TW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FC29B662-49E6-4328-8AB7-F572600D3E88}"/>
              </a:ext>
            </a:extLst>
          </p:cNvPr>
          <p:cNvSpPr/>
          <p:nvPr/>
        </p:nvSpPr>
        <p:spPr>
          <a:xfrm>
            <a:off x="8771457" y="3278014"/>
            <a:ext cx="1298766" cy="140657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5740A8-E666-44F0-86D2-BA5669058874}"/>
              </a:ext>
            </a:extLst>
          </p:cNvPr>
          <p:cNvSpPr txBox="1"/>
          <p:nvPr/>
        </p:nvSpPr>
        <p:spPr>
          <a:xfrm>
            <a:off x="8891197" y="3463555"/>
            <a:ext cx="1059286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點擊按鈕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5E1C02D2-36A6-4228-A5A8-363B92C01482}"/>
              </a:ext>
            </a:extLst>
          </p:cNvPr>
          <p:cNvSpPr txBox="1">
            <a:spLocks/>
          </p:cNvSpPr>
          <p:nvPr/>
        </p:nvSpPr>
        <p:spPr>
          <a:xfrm>
            <a:off x="895350" y="1668602"/>
            <a:ext cx="5688331" cy="3545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無法定位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-&gt;(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點擊後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可以定位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將變化將加入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條件式中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(X)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//div[@class=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'test'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)]</a:t>
            </a: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(X)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//div[contains(@class,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'test'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)]</a:t>
            </a: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(O)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//div[contains(@class,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'test'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 and contains(@class,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'clicked'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)]</a:t>
            </a: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(O)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//div[contains(@class,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'test'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) and disabled]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6DEF4B-DAC9-411D-9B9A-5B1BFA15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77" y="1631237"/>
            <a:ext cx="5638330" cy="1487686"/>
          </a:xfrm>
          <a:prstGeom prst="rect">
            <a:avLst/>
          </a:prstGeom>
          <a:ln w="19050" cap="sq" cmpd="thickThin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BA3FC5-DCF4-496D-B859-3570E5FE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77" y="4870133"/>
            <a:ext cx="5698423" cy="1187335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D1FFA34-7809-4820-B456-BAD4750E7D0E}"/>
              </a:ext>
            </a:extLst>
          </p:cNvPr>
          <p:cNvCxnSpPr>
            <a:cxnSpLocks/>
          </p:cNvCxnSpPr>
          <p:nvPr/>
        </p:nvCxnSpPr>
        <p:spPr>
          <a:xfrm>
            <a:off x="4183529" y="4809870"/>
            <a:ext cx="1851511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5F705F2-0425-43A3-A19E-F4766DBFDFDD}"/>
              </a:ext>
            </a:extLst>
          </p:cNvPr>
          <p:cNvCxnSpPr>
            <a:cxnSpLocks/>
          </p:cNvCxnSpPr>
          <p:nvPr/>
        </p:nvCxnSpPr>
        <p:spPr>
          <a:xfrm>
            <a:off x="4146542" y="5500851"/>
            <a:ext cx="687421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8899BA-B278-4C88-B31C-93FB8E6E9A9B}"/>
              </a:ext>
            </a:extLst>
          </p:cNvPr>
          <p:cNvSpPr txBox="1"/>
          <p:nvPr/>
        </p:nvSpPr>
        <p:spPr>
          <a:xfrm>
            <a:off x="11332733" y="2780369"/>
            <a:ext cx="799174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951223-3D74-4491-A4FE-EB3B67AEC8B4}"/>
              </a:ext>
            </a:extLst>
          </p:cNvPr>
          <p:cNvSpPr txBox="1"/>
          <p:nvPr/>
        </p:nvSpPr>
        <p:spPr>
          <a:xfrm>
            <a:off x="11392826" y="5687750"/>
            <a:ext cx="799174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點擊後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56DF285-DE4E-4396-BF8B-A434E5CE141D}"/>
              </a:ext>
            </a:extLst>
          </p:cNvPr>
          <p:cNvSpPr txBox="1"/>
          <p:nvPr/>
        </p:nvSpPr>
        <p:spPr>
          <a:xfrm>
            <a:off x="9901087" y="992095"/>
            <a:ext cx="128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F98F98E-D753-4FD8-90C4-B3AE58F420B1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E9D27460-57B8-49E1-9FCC-4FA141DCDA07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E58AADE-0AE2-434B-8C7A-292C253480B8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0A247FB-0E7F-4599-A45C-6F0BA2A4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1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9901087" y="992095"/>
            <a:ext cx="128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887193" y="341971"/>
            <a:ext cx="64557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查找元件屬性變化之困難</a:t>
            </a: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DDBE009-8F25-44F6-BCD2-310C8B29AE43}"/>
              </a:ext>
            </a:extLst>
          </p:cNvPr>
          <p:cNvSpPr txBox="1">
            <a:spLocks/>
          </p:cNvSpPr>
          <p:nvPr/>
        </p:nvSpPr>
        <p:spPr>
          <a:xfrm>
            <a:off x="1047750" y="3772849"/>
            <a:ext cx="5933055" cy="216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元件互動時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快速變化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HTML</a:t>
            </a:r>
            <a:r>
              <a:rPr lang="zh-TW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多層元件未展開無變化提示</a:t>
            </a:r>
            <a:endParaRPr lang="en-US" altLang="zh-TW" sz="2800" dirty="0">
              <a:solidFill>
                <a:schemeClr val="accent3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EE83573-ECC7-40BF-90EE-4A8BEFF487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19" y="1824805"/>
            <a:ext cx="8579161" cy="1814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4A84A7-27A2-4ACF-87B4-4DE86F3B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9901087" y="992095"/>
            <a:ext cx="128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887193" y="341971"/>
            <a:ext cx="64557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查找元件屬性變化之困難</a:t>
            </a: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DDBE009-8F25-44F6-BCD2-310C8B29AE43}"/>
              </a:ext>
            </a:extLst>
          </p:cNvPr>
          <p:cNvSpPr txBox="1">
            <a:spLocks/>
          </p:cNvSpPr>
          <p:nvPr/>
        </p:nvSpPr>
        <p:spPr>
          <a:xfrm>
            <a:off x="1047750" y="3772849"/>
            <a:ext cx="5933055" cy="216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元件互動時</a:t>
            </a:r>
            <a:r>
              <a:rPr lang="en-US" altLang="zh-TW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快速變化</a:t>
            </a:r>
            <a:endParaRPr lang="en-US" altLang="zh-TW" sz="2800" dirty="0">
              <a:solidFill>
                <a:schemeClr val="accent3">
                  <a:lumMod val="60000"/>
                  <a:lumOff val="4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HTML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多層元件未展開無變化提示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F93D86D-49EB-4A6A-AA2F-50773D2FF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14" y="1714856"/>
            <a:ext cx="10056269" cy="20677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6F71B1-7399-492D-AF5A-0C0987AD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48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9901087" y="992095"/>
            <a:ext cx="128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5412631" y="322789"/>
            <a:ext cx="13667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F2B5B0E3-801E-4C1F-A43E-F50689E37060}"/>
              </a:ext>
            </a:extLst>
          </p:cNvPr>
          <p:cNvSpPr txBox="1">
            <a:spLocks/>
          </p:cNvSpPr>
          <p:nvPr/>
        </p:nvSpPr>
        <p:spPr>
          <a:xfrm>
            <a:off x="1162050" y="2242697"/>
            <a:ext cx="9094470" cy="23726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降低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Postcondition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條件之查找時間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讓無經驗和有經驗的人皆可以較快找出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條件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使用瀏覽器擴充元件來達成此需求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Developer Tools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頁面來顯示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42A8F0-A9BB-4460-B5C5-5B1A4A2A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39410" y="377177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10031B4-5853-4DED-8867-5CBB03E4A392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C413C7A8-B3AC-4AF8-9A27-3284677B004C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5853C55-FB44-4CA4-995B-5E70803631DB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BA1F26EB-3F0B-4416-91B5-20986474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845313" y="322790"/>
            <a:ext cx="25013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適用情境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AE98DB-230A-45DE-A5B1-14094DFD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9" y="1658054"/>
            <a:ext cx="4937686" cy="3298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3F14E7D-436C-492B-B30D-885BA624CB7F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0860302-AD69-408E-B512-566122B96922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F881EC3E-6CEA-4483-9EE4-A8B9325213E6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502E1D5-F550-44FC-A124-9177F1CD29C4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D5CA3D17-6F1E-443C-A6CF-7A78DB861AFC}"/>
              </a:ext>
            </a:extLst>
          </p:cNvPr>
          <p:cNvSpPr txBox="1">
            <a:spLocks/>
          </p:cNvSpPr>
          <p:nvPr/>
        </p:nvSpPr>
        <p:spPr>
          <a:xfrm>
            <a:off x="890621" y="2560282"/>
            <a:ext cx="5138072" cy="1995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需配合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Browser Develop Tools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操作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尋找有變化之元件來設計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XPath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條件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851FCE-C563-43D9-AE66-84C313487C3F}"/>
              </a:ext>
            </a:extLst>
          </p:cNvPr>
          <p:cNvSpPr/>
          <p:nvPr/>
        </p:nvSpPr>
        <p:spPr>
          <a:xfrm>
            <a:off x="8743871" y="1843513"/>
            <a:ext cx="380673" cy="325742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F592676-0DC4-49B0-8854-2300C6E95A86}"/>
              </a:ext>
            </a:extLst>
          </p:cNvPr>
          <p:cNvSpPr/>
          <p:nvPr/>
        </p:nvSpPr>
        <p:spPr>
          <a:xfrm>
            <a:off x="8710198" y="3940843"/>
            <a:ext cx="380673" cy="325742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A83B5AD-B201-4216-863D-E85E6E9BC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" t="24602" r="1907" b="35652"/>
          <a:stretch/>
        </p:blipFill>
        <p:spPr>
          <a:xfrm>
            <a:off x="6431692" y="5053030"/>
            <a:ext cx="5133480" cy="1398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19F4941-C92B-4B7A-B57E-3AEF379254F6}"/>
              </a:ext>
            </a:extLst>
          </p:cNvPr>
          <p:cNvSpPr txBox="1"/>
          <p:nvPr/>
        </p:nvSpPr>
        <p:spPr>
          <a:xfrm>
            <a:off x="7444583" y="5408332"/>
            <a:ext cx="41205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status-one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DA80610-1D76-4168-B527-50FE668C28B3}"/>
              </a:ext>
            </a:extLst>
          </p:cNvPr>
          <p:cNvSpPr txBox="1"/>
          <p:nvPr/>
        </p:nvSpPr>
        <p:spPr>
          <a:xfrm>
            <a:off x="7444583" y="5777664"/>
            <a:ext cx="412058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status-two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EFBAF91-3159-4867-AB67-21EF33C091B7}"/>
              </a:ext>
            </a:extLst>
          </p:cNvPr>
          <p:cNvSpPr txBox="1"/>
          <p:nvPr/>
        </p:nvSpPr>
        <p:spPr>
          <a:xfrm>
            <a:off x="7444583" y="6146996"/>
            <a:ext cx="41205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[Diff] statue-</a:t>
            </a:r>
            <a:r>
              <a:rPr lang="en-US" altLang="zh-TW" sz="1600" dirty="0" err="1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altLang="zh-TW" sz="1600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endParaRPr lang="zh-TW" altLang="en-US" sz="160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4A27725A-7685-4972-A993-5E18DB82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7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862176" y="320519"/>
            <a:ext cx="2467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系統架構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F2651F-08BC-4C32-B7A6-1FD0775A3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2579975"/>
            <a:ext cx="8791575" cy="2695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2D2A909-E13F-42E9-AD80-1E6318B23837}"/>
              </a:ext>
            </a:extLst>
          </p:cNvPr>
          <p:cNvSpPr/>
          <p:nvPr/>
        </p:nvSpPr>
        <p:spPr>
          <a:xfrm>
            <a:off x="7155339" y="2376539"/>
            <a:ext cx="1643363" cy="1153174"/>
          </a:xfrm>
          <a:prstGeom prst="rect">
            <a:avLst/>
          </a:prstGeom>
          <a:noFill/>
          <a:ln w="762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65AC48-B81D-44E2-9B02-41BAD773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05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885472" y="320519"/>
            <a:ext cx="24210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比對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4152691C-3C8C-452F-806D-9E1E0B3C0D0C}"/>
              </a:ext>
            </a:extLst>
          </p:cNvPr>
          <p:cNvSpPr txBox="1">
            <a:spLocks/>
          </p:cNvSpPr>
          <p:nvPr/>
        </p:nvSpPr>
        <p:spPr>
          <a:xfrm>
            <a:off x="330808" y="2977902"/>
            <a:ext cx="4358667" cy="1743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以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HIFF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開源模組為架構進行修改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"HTML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比對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"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作為擴充套件核心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B73859-3AC7-4EBE-B26B-D405E21DF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98" y="1571244"/>
            <a:ext cx="7169901" cy="47247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DB3032-5F3F-41CF-8C27-CD3BD8D2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6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777344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6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6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6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6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6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415208-DA66-41F3-87CD-BF44B72EDCBC}"/>
              </a:ext>
            </a:extLst>
          </p:cNvPr>
          <p:cNvSpPr/>
          <p:nvPr/>
        </p:nvSpPr>
        <p:spPr>
          <a:xfrm>
            <a:off x="5439410" y="377177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283C0E4-48B4-4664-A1C3-3500AE52921B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F42F3888-6585-4D17-B781-8920C4B6719A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DB8B7CC-70E8-4A09-9096-F5DF17CFB5C8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2FC12D-AC7B-474B-ADAA-475E7FB5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640" y="6492278"/>
            <a:ext cx="2743200" cy="365125"/>
          </a:xfrm>
        </p:spPr>
        <p:txBody>
          <a:bodyPr/>
          <a:lstStyle/>
          <a:p>
            <a:fld id="{997B4A21-C178-4EF4-9692-581FD3539F5E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3752523" y="328392"/>
            <a:ext cx="46869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判斷節點相異程度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4152691C-3C8C-452F-806D-9E1E0B3C0D0C}"/>
              </a:ext>
            </a:extLst>
          </p:cNvPr>
          <p:cNvSpPr txBox="1">
            <a:spLocks/>
          </p:cNvSpPr>
          <p:nvPr/>
        </p:nvSpPr>
        <p:spPr>
          <a:xfrm>
            <a:off x="895350" y="2612690"/>
            <a:ext cx="4539895" cy="236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將節點分成三個等級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Identical</a:t>
            </a: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Same but different </a:t>
            </a: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Not the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same node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5FF9AD-7C3C-4D53-AF46-F27BF731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52" y="1414846"/>
            <a:ext cx="5575798" cy="4991667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4CB066-0E88-4275-BFAB-552B7103B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4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3919494" y="320519"/>
            <a:ext cx="35882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比對輸出結果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21E173-F120-4696-8525-B5753410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37333"/>
            <a:ext cx="6113066" cy="24526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9EC184D-0226-46D9-9189-5E1569375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262" y="1695502"/>
            <a:ext cx="5925585" cy="20684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25ED7F4-659C-40E2-A03A-2FEB2944B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262" y="3967359"/>
            <a:ext cx="5925585" cy="13374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0B515A8-1613-4B4D-9302-48FE3E07E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868" y="5304832"/>
            <a:ext cx="5925585" cy="7101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582F6F5-63AF-4ADB-9E02-1801F0795E25}"/>
              </a:ext>
            </a:extLst>
          </p:cNvPr>
          <p:cNvCxnSpPr>
            <a:cxnSpLocks/>
          </p:cNvCxnSpPr>
          <p:nvPr/>
        </p:nvCxnSpPr>
        <p:spPr>
          <a:xfrm>
            <a:off x="6215262" y="5304832"/>
            <a:ext cx="592558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7A73789A-A1CB-4C46-80D5-3873AE50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20</a:t>
            </a:fld>
            <a:endParaRPr lang="zh-CN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9288D46-3B1D-4582-AB00-F606CDDDC6F2}"/>
              </a:ext>
            </a:extLst>
          </p:cNvPr>
          <p:cNvCxnSpPr/>
          <p:nvPr/>
        </p:nvCxnSpPr>
        <p:spPr>
          <a:xfrm>
            <a:off x="731520" y="4686300"/>
            <a:ext cx="47625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840EBE-5526-4E3E-AF2A-1537FE81B5FB}"/>
              </a:ext>
            </a:extLst>
          </p:cNvPr>
          <p:cNvCxnSpPr/>
          <p:nvPr/>
        </p:nvCxnSpPr>
        <p:spPr>
          <a:xfrm>
            <a:off x="6560820" y="3360420"/>
            <a:ext cx="47625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D3FE55E-F877-4067-B85E-AD2D595ACF5B}"/>
              </a:ext>
            </a:extLst>
          </p:cNvPr>
          <p:cNvCxnSpPr/>
          <p:nvPr/>
        </p:nvCxnSpPr>
        <p:spPr>
          <a:xfrm>
            <a:off x="6560820" y="5615940"/>
            <a:ext cx="47625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0B5006B-27F3-4B52-8372-B740A62A7455}"/>
              </a:ext>
            </a:extLst>
          </p:cNvPr>
          <p:cNvSpPr/>
          <p:nvPr/>
        </p:nvSpPr>
        <p:spPr>
          <a:xfrm>
            <a:off x="1257300" y="3672840"/>
            <a:ext cx="815340" cy="21334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359-677A-4DCF-9AC0-F5E51714CC78}"/>
              </a:ext>
            </a:extLst>
          </p:cNvPr>
          <p:cNvSpPr/>
          <p:nvPr/>
        </p:nvSpPr>
        <p:spPr>
          <a:xfrm>
            <a:off x="7484889" y="2385183"/>
            <a:ext cx="815340" cy="21334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3A6B9A-BAD5-4A96-9F2C-54D08DD2FC7B}"/>
              </a:ext>
            </a:extLst>
          </p:cNvPr>
          <p:cNvSpPr/>
          <p:nvPr/>
        </p:nvSpPr>
        <p:spPr>
          <a:xfrm>
            <a:off x="7421880" y="4640823"/>
            <a:ext cx="815340" cy="21334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862176" y="320519"/>
            <a:ext cx="2467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系統架構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F2651F-08BC-4C32-B7A6-1FD0775A3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2579975"/>
            <a:ext cx="8791575" cy="2695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2D2A909-E13F-42E9-AD80-1E6318B23837}"/>
              </a:ext>
            </a:extLst>
          </p:cNvPr>
          <p:cNvSpPr/>
          <p:nvPr/>
        </p:nvSpPr>
        <p:spPr>
          <a:xfrm>
            <a:off x="3218813" y="2257756"/>
            <a:ext cx="3815033" cy="2154357"/>
          </a:xfrm>
          <a:prstGeom prst="rect">
            <a:avLst/>
          </a:prstGeom>
          <a:noFill/>
          <a:ln w="762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7D6156-9691-4320-8EF8-8C95EDB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1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241196" y="327693"/>
            <a:ext cx="41178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Chrome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擴充套件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4152691C-3C8C-452F-806D-9E1E0B3C0D0C}"/>
              </a:ext>
            </a:extLst>
          </p:cNvPr>
          <p:cNvSpPr txBox="1">
            <a:spLocks/>
          </p:cNvSpPr>
          <p:nvPr/>
        </p:nvSpPr>
        <p:spPr>
          <a:xfrm>
            <a:off x="895350" y="1721246"/>
            <a:ext cx="4783682" cy="4002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以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Chrome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作為擴充元件的瀏覽器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多個不同功能的腳本透過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API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來溝通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★ Background Script</a:t>
            </a: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☆ Content Script</a:t>
            </a: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☆ Popup Script</a:t>
            </a: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★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DevTools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 Script</a:t>
            </a:r>
            <a:endParaRPr lang="en-US" altLang="zh-TW" sz="2600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F3EDD95-8B2C-4CD6-B090-DC19DBE6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033" y="1732893"/>
            <a:ext cx="6429841" cy="44170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F09AC46-321B-4B74-90AC-0DDC63B6E86A}"/>
              </a:ext>
            </a:extLst>
          </p:cNvPr>
          <p:cNvSpPr/>
          <p:nvPr/>
        </p:nvSpPr>
        <p:spPr>
          <a:xfrm>
            <a:off x="9655553" y="2172414"/>
            <a:ext cx="2453322" cy="397754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3634FA-E466-4113-85B3-8FD0FF336EEF}"/>
              </a:ext>
            </a:extLst>
          </p:cNvPr>
          <p:cNvSpPr/>
          <p:nvPr/>
        </p:nvSpPr>
        <p:spPr>
          <a:xfrm>
            <a:off x="11182350" y="1865806"/>
            <a:ext cx="558311" cy="22476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B8E3E4-649A-42B7-B45E-359FBC1D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8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214BB0-5908-454A-942F-3ECFBCCF7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30" y="2156110"/>
            <a:ext cx="5098340" cy="4041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486DEDE-C6CD-4E07-8C22-8FF20F2094D7}"/>
              </a:ext>
            </a:extLst>
          </p:cNvPr>
          <p:cNvSpPr/>
          <p:nvPr/>
        </p:nvSpPr>
        <p:spPr>
          <a:xfrm>
            <a:off x="4241196" y="327693"/>
            <a:ext cx="41178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Chrome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擴充套件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1680AA-86D9-4D0B-A11C-70137D1A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914287" y="320519"/>
            <a:ext cx="63634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Chrome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擴充套件溝通流程</a:t>
            </a:r>
            <a:endParaRPr lang="en-US" altLang="zh-TW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2EB783F-F559-4F49-A02F-B22E8458D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501886"/>
            <a:ext cx="8801100" cy="2447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64CEE231-634F-4638-8A10-DC8BDFA98F32}"/>
              </a:ext>
            </a:extLst>
          </p:cNvPr>
          <p:cNvSpPr txBox="1">
            <a:spLocks/>
          </p:cNvSpPr>
          <p:nvPr/>
        </p:nvSpPr>
        <p:spPr>
          <a:xfrm>
            <a:off x="1417827" y="4048105"/>
            <a:ext cx="4011023" cy="1934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en-US" altLang="zh-TW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SidePanel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Script</a:t>
            </a: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Develop Tool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 Panel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Background Script</a:t>
            </a:r>
            <a:endParaRPr lang="zh-TW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6EAD22-3777-4338-AC67-694F58B7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35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862176" y="320519"/>
            <a:ext cx="2467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系統架構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F2651F-08BC-4C32-B7A6-1FD0775A3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2579975"/>
            <a:ext cx="8791575" cy="2695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2D2A909-E13F-42E9-AD80-1E6318B23837}"/>
              </a:ext>
            </a:extLst>
          </p:cNvPr>
          <p:cNvSpPr/>
          <p:nvPr/>
        </p:nvSpPr>
        <p:spPr>
          <a:xfrm>
            <a:off x="5326540" y="4351995"/>
            <a:ext cx="1720095" cy="1126260"/>
          </a:xfrm>
          <a:prstGeom prst="rect">
            <a:avLst/>
          </a:prstGeom>
          <a:noFill/>
          <a:ln w="762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D81FFF-4B97-44EF-B735-00224572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7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739605" y="366756"/>
            <a:ext cx="27127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endParaRPr lang="en-US" altLang="zh-TW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3B9E05E6-C48C-4D00-AA4D-580E69682E86}"/>
              </a:ext>
            </a:extLst>
          </p:cNvPr>
          <p:cNvSpPr txBox="1">
            <a:spLocks/>
          </p:cNvSpPr>
          <p:nvPr/>
        </p:nvSpPr>
        <p:spPr>
          <a:xfrm>
            <a:off x="1162050" y="1927732"/>
            <a:ext cx="4164490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b="1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3EBE99E-7324-4081-A24A-D45CA6E5A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09" y="1355514"/>
            <a:ext cx="4746841" cy="54472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BF30CF0-096B-41C4-ACE8-A2517E9F18C6}"/>
              </a:ext>
            </a:extLst>
          </p:cNvPr>
          <p:cNvSpPr/>
          <p:nvPr/>
        </p:nvSpPr>
        <p:spPr>
          <a:xfrm>
            <a:off x="6283109" y="1340935"/>
            <a:ext cx="4746840" cy="1159061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BAA6D-9C6B-4DE5-8D14-C5D8D296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53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739605" y="366756"/>
            <a:ext cx="27127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endParaRPr lang="en-US" altLang="zh-TW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3B9E05E6-C48C-4D00-AA4D-580E69682E86}"/>
              </a:ext>
            </a:extLst>
          </p:cNvPr>
          <p:cNvSpPr txBox="1">
            <a:spLocks/>
          </p:cNvSpPr>
          <p:nvPr/>
        </p:nvSpPr>
        <p:spPr>
          <a:xfrm>
            <a:off x="1162050" y="1927732"/>
            <a:ext cx="4164490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b="1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3EBE99E-7324-4081-A24A-D45CA6E5A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09" y="1355514"/>
            <a:ext cx="4746841" cy="54472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D506F0-4475-4FCA-B1FF-988BFEB7E643}"/>
              </a:ext>
            </a:extLst>
          </p:cNvPr>
          <p:cNvSpPr/>
          <p:nvPr/>
        </p:nvSpPr>
        <p:spPr>
          <a:xfrm>
            <a:off x="6336856" y="2478450"/>
            <a:ext cx="2250832" cy="821063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D72B14-2F59-4992-8834-9BC6142C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1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739605" y="366756"/>
            <a:ext cx="27127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endParaRPr lang="en-US" altLang="zh-TW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3B9E05E6-C48C-4D00-AA4D-580E69682E86}"/>
              </a:ext>
            </a:extLst>
          </p:cNvPr>
          <p:cNvSpPr txBox="1">
            <a:spLocks/>
          </p:cNvSpPr>
          <p:nvPr/>
        </p:nvSpPr>
        <p:spPr>
          <a:xfrm>
            <a:off x="1162050" y="1927732"/>
            <a:ext cx="4164490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b="1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3EBE99E-7324-4081-A24A-D45CA6E5A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09" y="1355514"/>
            <a:ext cx="4746841" cy="54472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4F6316E-CCBA-4487-B5D1-34385A867BE7}"/>
              </a:ext>
            </a:extLst>
          </p:cNvPr>
          <p:cNvSpPr/>
          <p:nvPr/>
        </p:nvSpPr>
        <p:spPr>
          <a:xfrm>
            <a:off x="8613264" y="2478451"/>
            <a:ext cx="2416686" cy="737936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8A4AAA-220E-48B4-A5AE-2735B1D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39410" y="377177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7609814-01BB-47F9-818A-625C78D4B276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808C68-17B0-4100-AA8C-6664F3A3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1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739605" y="366756"/>
            <a:ext cx="27127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endParaRPr lang="en-US" altLang="zh-TW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3B9E05E6-C48C-4D00-AA4D-580E69682E86}"/>
              </a:ext>
            </a:extLst>
          </p:cNvPr>
          <p:cNvSpPr txBox="1">
            <a:spLocks/>
          </p:cNvSpPr>
          <p:nvPr/>
        </p:nvSpPr>
        <p:spPr>
          <a:xfrm>
            <a:off x="1162050" y="1927732"/>
            <a:ext cx="4164490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b="1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3EBE99E-7324-4081-A24A-D45CA6E5A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09" y="1355514"/>
            <a:ext cx="4746841" cy="54472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9AC66ED-9B28-41F0-93BA-D5EB385A32CE}"/>
              </a:ext>
            </a:extLst>
          </p:cNvPr>
          <p:cNvSpPr/>
          <p:nvPr/>
        </p:nvSpPr>
        <p:spPr>
          <a:xfrm>
            <a:off x="6283109" y="3270009"/>
            <a:ext cx="4746840" cy="2075714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8856D7-A027-4329-965A-89E3AA02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9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8402249" y="989825"/>
            <a:ext cx="2780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739605" y="366756"/>
            <a:ext cx="27127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endParaRPr lang="en-US" altLang="zh-TW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3B9E05E6-C48C-4D00-AA4D-580E69682E86}"/>
              </a:ext>
            </a:extLst>
          </p:cNvPr>
          <p:cNvSpPr txBox="1">
            <a:spLocks/>
          </p:cNvSpPr>
          <p:nvPr/>
        </p:nvSpPr>
        <p:spPr>
          <a:xfrm>
            <a:off x="1162050" y="1927732"/>
            <a:ext cx="4164490" cy="39365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2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b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Illustrate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Timer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Set Up</a:t>
            </a:r>
          </a:p>
          <a:p>
            <a:pPr marL="1428750" lvl="2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Time Of Change 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Options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Control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Compare Result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3EBE99E-7324-4081-A24A-D45CA6E5A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09" y="1355514"/>
            <a:ext cx="4746841" cy="54472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AAD7827-6392-4A75-A8EA-05B854958B38}"/>
              </a:ext>
            </a:extLst>
          </p:cNvPr>
          <p:cNvSpPr/>
          <p:nvPr/>
        </p:nvSpPr>
        <p:spPr>
          <a:xfrm>
            <a:off x="6283109" y="5292339"/>
            <a:ext cx="4746840" cy="1510468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A8A1BF-74EC-49DD-80DD-9019943C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31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5420042" y="329563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36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111A957-8EC2-4BEE-87EE-FAF6A9959CBD}"/>
              </a:ext>
            </a:extLst>
          </p:cNvPr>
          <p:cNvCxnSpPr/>
          <p:nvPr/>
        </p:nvCxnSpPr>
        <p:spPr>
          <a:xfrm>
            <a:off x="1047750" y="1252628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B59996AF-EDC3-4387-9407-F210A73B9374}"/>
              </a:ext>
            </a:extLst>
          </p:cNvPr>
          <p:cNvSpPr/>
          <p:nvPr/>
        </p:nvSpPr>
        <p:spPr>
          <a:xfrm>
            <a:off x="895350" y="1137368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3AECCCF-4AB0-45B7-82DB-51A3BED51DF0}"/>
              </a:ext>
            </a:extLst>
          </p:cNvPr>
          <p:cNvCxnSpPr/>
          <p:nvPr/>
        </p:nvCxnSpPr>
        <p:spPr>
          <a:xfrm>
            <a:off x="1049154" y="1300168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F38092-3B3C-4977-B37E-EF4169B3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74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A25AA4-E445-4FDA-A07A-059B57155041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322405" y="328392"/>
            <a:ext cx="35471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案例實驗設計</a:t>
            </a: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67983A77-A4FB-439F-BED5-65E0939EB596}"/>
              </a:ext>
            </a:extLst>
          </p:cNvPr>
          <p:cNvSpPr txBox="1">
            <a:spLocks/>
          </p:cNvSpPr>
          <p:nvPr/>
        </p:nvSpPr>
        <p:spPr>
          <a:xfrm>
            <a:off x="1628842" y="1713090"/>
            <a:ext cx="3582599" cy="37721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實驗網頁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實驗人員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實驗實例數量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實驗設備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實驗流程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D92B4B-66D8-4434-A1D0-134ACFE0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04" y="1482939"/>
            <a:ext cx="6208691" cy="50937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35CA90-8584-428B-993E-1A5F9B6F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322405" y="328392"/>
            <a:ext cx="35471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案例實驗設計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58AAA27-1B95-4B85-B191-ACB443077E3A}"/>
              </a:ext>
            </a:extLst>
          </p:cNvPr>
          <p:cNvSpPr txBox="1">
            <a:spLocks/>
          </p:cNvSpPr>
          <p:nvPr/>
        </p:nvSpPr>
        <p:spPr>
          <a:xfrm>
            <a:off x="1162051" y="1699317"/>
            <a:ext cx="7717790" cy="34593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案例實驗設計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案例一：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Hover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購物車圖示後出現購物車下拉式畫面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案例二：點擊搜尋框後，僅需要了解該元件屬性變化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案例三：網頁中畫面定時更換內容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案例四：點擊上方導覽列跳轉到該類別畫面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案例五：互動後當下網頁畫面無變化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49C6594-2B51-47C9-9630-9AB8B1CD4E07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E44770-EF2E-44FB-A561-DB9BCCC3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2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732029" y="307812"/>
            <a:ext cx="10727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案例一：</a:t>
            </a:r>
            <a:r>
              <a: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Hover </a:t>
            </a: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購物車圖示後出現購物車下拉式畫面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62E4EE-832E-4789-9A21-FF76EB34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35" y="1807464"/>
            <a:ext cx="6317930" cy="42602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7C2DDB-A9C6-4388-A27E-071C153B013E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8AF10-5A0E-4032-8445-ABF675C5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2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732029" y="307812"/>
            <a:ext cx="10727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案例一：</a:t>
            </a:r>
            <a:r>
              <a: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Hover </a:t>
            </a: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購物車圖示後出現購物車下拉式畫面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7C2DDB-A9C6-4388-A27E-071C153B013E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9FEE53-09C5-40A0-911A-5DAF6536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09" y="1176310"/>
            <a:ext cx="3580685" cy="540726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A0C87C8-D911-4F39-B917-BDF087F1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06" y="1450731"/>
            <a:ext cx="4744112" cy="485842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1344E0-71AB-4119-A80E-E041CF1E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5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732029" y="307812"/>
            <a:ext cx="10727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案例一：</a:t>
            </a:r>
            <a:r>
              <a:rPr lang="en-US" altLang="zh-TW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Hover </a:t>
            </a:r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購物車圖示後出現購物車下拉式畫面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7C2DDB-A9C6-4388-A27E-071C153B013E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5E97DAB-E342-432D-B002-7A2E7D2A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8" y="1988967"/>
            <a:ext cx="5649113" cy="378195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124DB78-ACE1-4C9B-8B18-072486D54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741" y="1499616"/>
            <a:ext cx="5428427" cy="490926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4826F0-B5FA-4A88-B6CA-ABB56A17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1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732029" y="307812"/>
            <a:ext cx="10727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案例二：點擊搜尋框後，僅需要了解該元件屬性變化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1B8481-A75B-48DC-83C6-F58AF465AA38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53F679-B3BE-44D3-829F-36B2135EA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632648"/>
            <a:ext cx="6103117" cy="427314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A26DCE8-625C-4AE6-A968-3231AD575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963" y="1403054"/>
            <a:ext cx="3076387" cy="547471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67FD6A-0C36-409C-857B-B1791F6F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77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732029" y="307812"/>
            <a:ext cx="10727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案例二：點擊搜尋框後，僅需要了解該元件屬性變化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1B8481-A75B-48DC-83C6-F58AF465AA38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C528138-9FD4-4F6E-87B5-DE44F651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41" y="1694766"/>
            <a:ext cx="4515480" cy="43916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076ECCB-004A-44A9-8E96-77B6945EF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396" y="1694766"/>
            <a:ext cx="4505954" cy="4410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BEF70B-BFC5-4910-A1A2-CA4D2E46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9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4019708" y="303872"/>
            <a:ext cx="41525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網頁自動化腳本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50" y="1709741"/>
            <a:ext cx="9867900" cy="4013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利用程式腳本模擬人為操作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優點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節省人力以及時間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依需求撰寫腳本，若該功能發生問題可以較快發現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維護成本高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需要手動測試才容易發現新的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Bug</a:t>
            </a:r>
            <a:endParaRPr lang="zh-TW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585856D-9C50-40B4-9DA8-872E5A5C84FF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DC3FDA-3504-4A85-AB65-68238142832A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1CB8D34-E071-45CC-94D7-0CCADDB7AC05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8A1903-2094-4F84-9F3C-CCE71C6B7BBC}"/>
              </a:ext>
            </a:extLst>
          </p:cNvPr>
          <p:cNvSpPr txBox="1"/>
          <p:nvPr/>
        </p:nvSpPr>
        <p:spPr>
          <a:xfrm>
            <a:off x="10382133" y="989673"/>
            <a:ext cx="80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C1D3A15-23A4-4629-8A6C-ED0C5562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11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732029" y="307812"/>
            <a:ext cx="10727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案例二：點擊搜尋框後，僅需要了解該元件屬性變化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1B8481-A75B-48DC-83C6-F58AF465AA38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21366D5-2D8C-4DBC-B13F-3DE4239AD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80" y="1557254"/>
            <a:ext cx="5115639" cy="4715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62F3247-096B-4748-8616-EB15833DE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963" y="1361116"/>
            <a:ext cx="3076387" cy="547471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53636C-674B-48BA-8F6C-C7DE511E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1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574121" y="449228"/>
            <a:ext cx="7043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案例三：網頁中畫面定時更換內容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3ECD575-4404-415F-876E-AFF3018582F0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BBD9FF-8D06-4029-8D65-E7C591BD9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61" y="1464100"/>
            <a:ext cx="7831878" cy="47336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B95A2D-12B3-4C6C-A7B1-76A9E220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8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574121" y="449228"/>
            <a:ext cx="7043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案例三：網頁中畫面定時更換內容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3ECD575-4404-415F-876E-AFF3018582F0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F77CA57-2C80-4748-BBCF-599BC3976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6" y="1715641"/>
            <a:ext cx="5249008" cy="4267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A4311FA-9BB2-4B15-B31E-68D64B5B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29" y="1715641"/>
            <a:ext cx="5528966" cy="4267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1BFA42-4478-4FA1-8A9D-FF48AB21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35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574121" y="449228"/>
            <a:ext cx="7043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案例三：網頁中畫面定時更換內容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3ECD575-4404-415F-876E-AFF3018582F0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8C1566C-0D6E-4EED-A262-0AA6A970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76" y="1349319"/>
            <a:ext cx="4530165" cy="17482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69A2A0E-2B82-4A17-89CE-ADE20BA1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205" y="3254772"/>
            <a:ext cx="3430415" cy="359790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23B4410-2F5C-4F00-AB7C-3C1304CC1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858" y="3239880"/>
            <a:ext cx="3262658" cy="359790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5FFEDFE-2514-4CD3-B006-85762F9DA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034" y="4151704"/>
            <a:ext cx="3896966" cy="273072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D858C59-DCA7-4E4D-852D-2D305EF39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164" y="1340935"/>
            <a:ext cx="3848477" cy="273072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7B91C8-1FA2-427D-A47B-24966830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11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1649561" y="444733"/>
            <a:ext cx="8892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案例四：點擊上方導覽列跳轉到該類別畫面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2EAA12-6D8E-47F1-8E33-C03DFE9C1D40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1B4B5C-4C3F-41DF-9C66-21291945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20203B-3DB3-48C6-9912-2DA330C9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2082273"/>
            <a:ext cx="4966494" cy="36284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85AA7D-B559-4ADF-B7A9-25CD805A6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760" y="2087290"/>
            <a:ext cx="4286250" cy="3627623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05C2170-BB7F-48E6-8469-705BCE3B5DE5}"/>
              </a:ext>
            </a:extLst>
          </p:cNvPr>
          <p:cNvSpPr/>
          <p:nvPr/>
        </p:nvSpPr>
        <p:spPr>
          <a:xfrm>
            <a:off x="5775960" y="3665220"/>
            <a:ext cx="1203960" cy="6705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</a:t>
            </a:r>
            <a:r>
              <a:rPr lang="en-US" altLang="zh-TW" sz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Contact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B49AEDC-32A7-4463-BC52-B9DF4C1EFE17}"/>
              </a:ext>
            </a:extLst>
          </p:cNvPr>
          <p:cNvSpPr/>
          <p:nvPr/>
        </p:nvSpPr>
        <p:spPr>
          <a:xfrm>
            <a:off x="3992879" y="2092104"/>
            <a:ext cx="419101" cy="387204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33CCBE-939A-4C87-974D-B1B11DB11E75}"/>
              </a:ext>
            </a:extLst>
          </p:cNvPr>
          <p:cNvSpPr/>
          <p:nvPr/>
        </p:nvSpPr>
        <p:spPr>
          <a:xfrm>
            <a:off x="9547859" y="2044564"/>
            <a:ext cx="419101" cy="387204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7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19050" y="6318147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1649561" y="444733"/>
            <a:ext cx="8892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案例四：點擊上方導覽列跳轉到該類別畫面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2EAA12-6D8E-47F1-8E33-C03DFE9C1D40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3034BD6-2379-4FD9-A4F3-72145402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53" y="1406364"/>
            <a:ext cx="4171555" cy="5451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3F966A8-CB37-470D-8AB7-6D7BC99C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707" y="1413809"/>
            <a:ext cx="3006494" cy="5444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7DB687-35B1-44F9-A3DF-27DBC459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97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1649561" y="444733"/>
            <a:ext cx="8892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案例四：點擊上方導覽列跳轉到該類別畫面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2EAA12-6D8E-47F1-8E33-C03DFE9C1D40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CBCADB7-0DE3-4A93-9766-37030DB7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1473793"/>
            <a:ext cx="2828648" cy="475149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2C89256-DE0C-4BB5-ABEB-20606DCED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72682"/>
            <a:ext cx="2973080" cy="211969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A8D8B04-B3BC-4AC8-9E65-0ED81850A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836937"/>
            <a:ext cx="2973080" cy="21849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118DC31-290F-4335-99F9-4E7A806C2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880" y="2394336"/>
            <a:ext cx="3242177" cy="311033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33CEAD-9C84-4064-BF0F-C5D0FAD5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326894" y="441355"/>
            <a:ext cx="7538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案例五：互動後當下網頁畫面無變化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7355AC-95A0-4A4D-9B57-B6E0E3D88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5" y="1713204"/>
            <a:ext cx="8690187" cy="41144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809F48-3716-4F21-B0F8-9906BC8C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326894" y="441355"/>
            <a:ext cx="7538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案例五：互動後當下網頁畫面無變化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4F7708A-8CEF-495A-A42C-FDFA3DA25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165" y="1499616"/>
            <a:ext cx="3776372" cy="5210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15DF82-1FDD-4524-90EC-7ABEB7CE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1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326894" y="441355"/>
            <a:ext cx="7538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案例五：互動後當下網頁畫面無變化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5A6F082-7721-4700-8E54-A577C927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45" y="2477748"/>
            <a:ext cx="5410955" cy="27435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5A69FC0-FA3B-48A8-8A33-BF6A54AB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328902" y="347533"/>
            <a:ext cx="75722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Document Object Model (DOM)</a:t>
            </a:r>
            <a:endParaRPr lang="zh-TW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50" y="2300680"/>
            <a:ext cx="5688331" cy="2673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可用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DOM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的樹狀結構來解析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常用地方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於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pPr>
              <a:lnSpc>
                <a:spcPts val="5500"/>
              </a:lnSpc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    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Browser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Develop Tools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瀏覽器開發者工具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585856D-9C50-40B4-9DA8-872E5A5C84FF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DC3FDA-3504-4A85-AB65-68238142832A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1CB8D34-E071-45CC-94D7-0CCADDB7AC05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8A1903-2094-4F84-9F3C-CCE71C6B7BBC}"/>
              </a:ext>
            </a:extLst>
          </p:cNvPr>
          <p:cNvSpPr txBox="1"/>
          <p:nvPr/>
        </p:nvSpPr>
        <p:spPr>
          <a:xfrm>
            <a:off x="10382133" y="989673"/>
            <a:ext cx="80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610D8-C85A-49DA-A00C-D47C321B0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794" y="1680710"/>
            <a:ext cx="3764865" cy="43376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EA524F0E-A033-4CE3-B331-7A05AA3B2960}"/>
              </a:ext>
            </a:extLst>
          </p:cNvPr>
          <p:cNvSpPr/>
          <p:nvPr/>
        </p:nvSpPr>
        <p:spPr>
          <a:xfrm>
            <a:off x="7246189" y="3530647"/>
            <a:ext cx="914400" cy="1811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1C92B3E9-4CE8-4E6B-9F60-0B11B5BCF4DE}"/>
              </a:ext>
            </a:extLst>
          </p:cNvPr>
          <p:cNvSpPr/>
          <p:nvPr/>
        </p:nvSpPr>
        <p:spPr>
          <a:xfrm>
            <a:off x="7703388" y="3966510"/>
            <a:ext cx="533605" cy="159281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30141F4-596F-43D0-93D2-4D6064DEF226}"/>
              </a:ext>
            </a:extLst>
          </p:cNvPr>
          <p:cNvSpPr/>
          <p:nvPr/>
        </p:nvSpPr>
        <p:spPr>
          <a:xfrm>
            <a:off x="7703387" y="3811750"/>
            <a:ext cx="533605" cy="159281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D42A8A4B-D64B-42E8-B1EB-8D7A0D6F5ACC}"/>
              </a:ext>
            </a:extLst>
          </p:cNvPr>
          <p:cNvSpPr/>
          <p:nvPr/>
        </p:nvSpPr>
        <p:spPr>
          <a:xfrm>
            <a:off x="7703387" y="4840633"/>
            <a:ext cx="533605" cy="159281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CCF8463-2ADE-4E1A-97EF-43E41AA24345}"/>
              </a:ext>
            </a:extLst>
          </p:cNvPr>
          <p:cNvSpPr/>
          <p:nvPr/>
        </p:nvSpPr>
        <p:spPr>
          <a:xfrm>
            <a:off x="7703387" y="4979729"/>
            <a:ext cx="533605" cy="159281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B597F48-6733-4819-8200-6A0DC341BF2E}"/>
              </a:ext>
            </a:extLst>
          </p:cNvPr>
          <p:cNvSpPr/>
          <p:nvPr/>
        </p:nvSpPr>
        <p:spPr>
          <a:xfrm>
            <a:off x="8031192" y="4099067"/>
            <a:ext cx="342592" cy="159281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7071D124-5CC4-443B-99BA-9DB9919FADAE}"/>
              </a:ext>
            </a:extLst>
          </p:cNvPr>
          <p:cNvSpPr/>
          <p:nvPr/>
        </p:nvSpPr>
        <p:spPr>
          <a:xfrm>
            <a:off x="8183592" y="4251467"/>
            <a:ext cx="342592" cy="159281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AB6922CF-1002-41B6-919A-FE3F0C56CFD0}"/>
              </a:ext>
            </a:extLst>
          </p:cNvPr>
          <p:cNvSpPr/>
          <p:nvPr/>
        </p:nvSpPr>
        <p:spPr>
          <a:xfrm>
            <a:off x="8183592" y="4394035"/>
            <a:ext cx="342592" cy="159281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5CA32A0-615D-4849-830E-A588EF5E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91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540909" y="443625"/>
            <a:ext cx="7110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無相關經驗人員實例操作時間比較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BE1355-5D4E-4FC5-B704-69958D16F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92" y="1938476"/>
            <a:ext cx="6854816" cy="4247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D3753B-F6E1-4DEB-A216-A01EEE70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0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940C59-2E96-45B6-88C9-AB0159AA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72" y="1431047"/>
            <a:ext cx="6393920" cy="49905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43E3F6E-273E-4042-9B6F-51C3E22613E8}"/>
              </a:ext>
            </a:extLst>
          </p:cNvPr>
          <p:cNvSpPr/>
          <p:nvPr/>
        </p:nvSpPr>
        <p:spPr>
          <a:xfrm>
            <a:off x="2540909" y="443625"/>
            <a:ext cx="7110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無相關經驗人員實例操作時間比較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CE7BA0-6321-4E83-99D9-3C5E5587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2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117121" y="484263"/>
            <a:ext cx="7957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有相關經驗實驗人員實例操作時間比較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8080FBC-26F1-4781-BF84-4BF6C88E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22" y="1440567"/>
            <a:ext cx="7597755" cy="4708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3A86E0-76D6-43FE-B45A-6B89215E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16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117121" y="484263"/>
            <a:ext cx="7957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有相關經驗實驗人員實例操作時間比較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73F740-43BA-42BF-A165-C8420A77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392" y="1380154"/>
            <a:ext cx="6657216" cy="513986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3C1152-A0CB-4D66-A5C9-B9E2DB86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74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2799306" y="443624"/>
            <a:ext cx="6593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全體實驗人員實例操作時間比較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10370262" y="992095"/>
            <a:ext cx="81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FF57F8E-0AD8-4B01-BD95-9E3A1EC3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37" y="1849420"/>
            <a:ext cx="6998526" cy="4336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AA38B0-A9FB-4E15-83EB-91F7FF33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5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731207E0-5BA3-42CD-B8E2-F2A3729E8D49}"/>
              </a:ext>
            </a:extLst>
          </p:cNvPr>
          <p:cNvSpPr txBox="1">
            <a:spLocks/>
          </p:cNvSpPr>
          <p:nvPr/>
        </p:nvSpPr>
        <p:spPr>
          <a:xfrm>
            <a:off x="1314450" y="1643062"/>
            <a:ext cx="9867900" cy="3571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研究動機及目標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比對之瀏覽器擴充元件設計與實作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2800" dirty="0">
                <a:solidFill>
                  <a:schemeClr val="bg2">
                    <a:lumMod val="9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案例分析</a:t>
            </a:r>
            <a:endParaRPr lang="en-US" altLang="zh-TW" sz="2800" dirty="0">
              <a:solidFill>
                <a:schemeClr val="bg2">
                  <a:lumMod val="9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n"/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60573B-22A0-43F4-957C-97891FAEC746}"/>
              </a:ext>
            </a:extLst>
          </p:cNvPr>
          <p:cNvSpPr/>
          <p:nvPr/>
        </p:nvSpPr>
        <p:spPr>
          <a:xfrm>
            <a:off x="5420042" y="322790"/>
            <a:ext cx="13519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A461C46-0742-4010-B986-5529492C62FE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EA21B3B3-9A2F-4015-ABE1-B306A8A685F4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00EE5C1-2E27-4B62-AB60-C4FABC14E56C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BA04BF-EC0B-47EF-9592-36108655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0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5436079" y="317103"/>
            <a:ext cx="13198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9604452" y="971776"/>
            <a:ext cx="157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2F03F994-0A52-49D5-8DE4-32CF2E0067B8}"/>
              </a:ext>
            </a:extLst>
          </p:cNvPr>
          <p:cNvSpPr txBox="1">
            <a:spLocks/>
          </p:cNvSpPr>
          <p:nvPr/>
        </p:nvSpPr>
        <p:spPr>
          <a:xfrm>
            <a:off x="1162050" y="2281017"/>
            <a:ext cx="8842163" cy="2510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比對之擴充工具輔助測試人員設計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</a:p>
          <a:p>
            <a:pPr marL="1428750" lvl="2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降低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20%~30%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左右的時間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428750" lvl="2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無相關經驗測試人員降低時間較為明顯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0E40F5-AA65-494D-9985-53793548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0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5FF9AD-7C3C-4D53-AF46-F27BF731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519935"/>
            <a:ext cx="5580702" cy="4996057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C5A0E5-670E-4AC9-8499-1C9C0C54F146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B9FC56E5-E73F-4E57-9EBC-AC1C5E56A5F9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D60F5F5-B6CA-46DE-8A3D-BC834F309E6E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97B8A10-7015-4CB0-AF87-8FB96D0C6595}"/>
              </a:ext>
            </a:extLst>
          </p:cNvPr>
          <p:cNvSpPr/>
          <p:nvPr/>
        </p:nvSpPr>
        <p:spPr>
          <a:xfrm>
            <a:off x="4302999" y="320516"/>
            <a:ext cx="358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未來研究方向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B07D0A0-A20D-4676-BD1C-E22DE3BF7B65}"/>
              </a:ext>
            </a:extLst>
          </p:cNvPr>
          <p:cNvSpPr txBox="1"/>
          <p:nvPr/>
        </p:nvSpPr>
        <p:spPr>
          <a:xfrm>
            <a:off x="9604452" y="971776"/>
            <a:ext cx="157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DE39E26D-E8DC-43FE-96A9-1ECC9C4A8546}"/>
              </a:ext>
            </a:extLst>
          </p:cNvPr>
          <p:cNvSpPr txBox="1">
            <a:spLocks/>
          </p:cNvSpPr>
          <p:nvPr/>
        </p:nvSpPr>
        <p:spPr>
          <a:xfrm>
            <a:off x="0" y="2281017"/>
            <a:ext cx="7232650" cy="2510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比較節點相異等級之演算法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比對相異之元件自動跳轉到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lnSpc>
                <a:spcPts val="4000"/>
              </a:lnSpc>
            </a:pP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Developer Tool 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 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頁面並標記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46DE40-74D1-4241-8861-C10DC0FF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97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302999" y="320516"/>
            <a:ext cx="358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未來研究方向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9604452" y="971776"/>
            <a:ext cx="157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FF3CE2FA-99EC-443B-8963-A0D948140458}"/>
              </a:ext>
            </a:extLst>
          </p:cNvPr>
          <p:cNvSpPr txBox="1">
            <a:spLocks/>
          </p:cNvSpPr>
          <p:nvPr/>
        </p:nvSpPr>
        <p:spPr>
          <a:xfrm>
            <a:off x="1047750" y="3862861"/>
            <a:ext cx="7232650" cy="2510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比較節點相異等級之演算法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比對相異之元件自動跳轉到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lnSpc>
                <a:spcPts val="4000"/>
              </a:lnSpc>
            </a:pP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Developer Tool 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 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頁面並標記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04DB5DC-8298-4690-A39E-2C8B0C807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73" y="1571754"/>
            <a:ext cx="6265453" cy="227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A6B421-E96C-4E2F-A4C3-7944BF96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7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311890" y="320516"/>
            <a:ext cx="36063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未來研究方向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9604452" y="971776"/>
            <a:ext cx="157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FF3CE2FA-99EC-443B-8963-A0D948140458}"/>
              </a:ext>
            </a:extLst>
          </p:cNvPr>
          <p:cNvSpPr txBox="1">
            <a:spLocks/>
          </p:cNvSpPr>
          <p:nvPr/>
        </p:nvSpPr>
        <p:spPr>
          <a:xfrm>
            <a:off x="879676" y="2335846"/>
            <a:ext cx="6530774" cy="2510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比較節點相異等級之演算法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比對相異之元件自動跳轉到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lnSpc>
                <a:spcPts val="4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Developer Tool 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 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頁面並標記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914DCCD-5EFA-4A91-806F-1D22EF89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26" y="1403054"/>
            <a:ext cx="3022198" cy="5076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84F7C6-55DE-48F1-87A0-8EC2C80DA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7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3125693" y="320225"/>
            <a:ext cx="59406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Browser Developer Tools</a:t>
            </a:r>
            <a:endParaRPr lang="zh-TW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585856D-9C50-40B4-9DA8-872E5A5C84FF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DC3FDA-3504-4A85-AB65-68238142832A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1CB8D34-E071-45CC-94D7-0CCADDB7AC05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8A1903-2094-4F84-9F3C-CCE71C6B7BBC}"/>
              </a:ext>
            </a:extLst>
          </p:cNvPr>
          <p:cNvSpPr txBox="1"/>
          <p:nvPr/>
        </p:nvSpPr>
        <p:spPr>
          <a:xfrm>
            <a:off x="10382133" y="989673"/>
            <a:ext cx="80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4EC05A-5F4A-47C3-80C4-1D16D685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54" y="1626161"/>
            <a:ext cx="7095420" cy="43370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1AEFAE55-8DCF-4B89-8CE6-E561822E49CA}"/>
              </a:ext>
            </a:extLst>
          </p:cNvPr>
          <p:cNvSpPr txBox="1">
            <a:spLocks/>
          </p:cNvSpPr>
          <p:nvPr/>
        </p:nvSpPr>
        <p:spPr>
          <a:xfrm>
            <a:off x="1162050" y="1988660"/>
            <a:ext cx="3717015" cy="4021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網頁製作和調試之工具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常用功能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Inspect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</a:t>
            </a: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頁面子選單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Console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3000"/>
              </a:lnSpc>
              <a:buFont typeface="標楷體" panose="03000509000000000000" pitchFamily="65" charset="-120"/>
              <a:buChar char="-"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Sources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FAEC42-172A-47F5-9760-9235D6F10734}"/>
              </a:ext>
            </a:extLst>
          </p:cNvPr>
          <p:cNvSpPr/>
          <p:nvPr/>
        </p:nvSpPr>
        <p:spPr>
          <a:xfrm>
            <a:off x="4926718" y="1717940"/>
            <a:ext cx="258733" cy="262839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0B1D92-84F8-408D-A418-280EBCB36F54}"/>
              </a:ext>
            </a:extLst>
          </p:cNvPr>
          <p:cNvSpPr/>
          <p:nvPr/>
        </p:nvSpPr>
        <p:spPr>
          <a:xfrm>
            <a:off x="5402448" y="1689164"/>
            <a:ext cx="505984" cy="325742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75572E-0FB4-4178-A5A6-E164A9187982}"/>
              </a:ext>
            </a:extLst>
          </p:cNvPr>
          <p:cNvSpPr/>
          <p:nvPr/>
        </p:nvSpPr>
        <p:spPr>
          <a:xfrm>
            <a:off x="5908432" y="1686489"/>
            <a:ext cx="424855" cy="325742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4EC2A4-763E-40ED-A9CB-5AE32371449B}"/>
              </a:ext>
            </a:extLst>
          </p:cNvPr>
          <p:cNvSpPr/>
          <p:nvPr/>
        </p:nvSpPr>
        <p:spPr>
          <a:xfrm>
            <a:off x="9211514" y="1935826"/>
            <a:ext cx="2852360" cy="231877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6CCE9E-D52B-4191-8FFE-636D7F2ABC56}"/>
              </a:ext>
            </a:extLst>
          </p:cNvPr>
          <p:cNvSpPr/>
          <p:nvPr/>
        </p:nvSpPr>
        <p:spPr>
          <a:xfrm>
            <a:off x="6357372" y="1688494"/>
            <a:ext cx="424855" cy="325742"/>
          </a:xfrm>
          <a:prstGeom prst="rect">
            <a:avLst/>
          </a:prstGeom>
          <a:noFill/>
          <a:ln w="28575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9D22D68-BA46-4209-A374-4B497112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34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311890" y="320516"/>
            <a:ext cx="36063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未來研究方向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9604452" y="971776"/>
            <a:ext cx="157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914DCCD-5EFA-4A91-806F-1D22EF89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26" y="1403054"/>
            <a:ext cx="3022198" cy="5076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5D01C02-751C-475C-9477-89736A8FD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126" y="1512513"/>
            <a:ext cx="4701527" cy="493888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3BEAE9-1645-4A30-9214-B00F45510C46}"/>
              </a:ext>
            </a:extLst>
          </p:cNvPr>
          <p:cNvSpPr/>
          <p:nvPr/>
        </p:nvSpPr>
        <p:spPr>
          <a:xfrm>
            <a:off x="3478285" y="3768335"/>
            <a:ext cx="422506" cy="268643"/>
          </a:xfrm>
          <a:prstGeom prst="rect">
            <a:avLst/>
          </a:prstGeom>
          <a:noFill/>
          <a:ln w="190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4F72135-E43A-4DAA-8CEB-B4733C499B2C}"/>
              </a:ext>
            </a:extLst>
          </p:cNvPr>
          <p:cNvCxnSpPr>
            <a:cxnSpLocks/>
          </p:cNvCxnSpPr>
          <p:nvPr/>
        </p:nvCxnSpPr>
        <p:spPr>
          <a:xfrm>
            <a:off x="2220442" y="3960712"/>
            <a:ext cx="41900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906F03E6-2B14-4EBA-9EC5-0E568FE6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2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BE97D7-AF3F-4CB6-98E1-7D0C9C613097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2D3DBF0-C811-49BA-A3D9-2E1832EAF1F2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A7763AC-9681-4544-BE27-F6BA31849481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2F4884-C383-4AE1-8098-DDB49CA892B1}"/>
              </a:ext>
            </a:extLst>
          </p:cNvPr>
          <p:cNvSpPr/>
          <p:nvPr/>
        </p:nvSpPr>
        <p:spPr>
          <a:xfrm>
            <a:off x="4609733" y="443626"/>
            <a:ext cx="2972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自動跳轉頁面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52E6-4540-4693-9A3D-4C344BFD3EE5}"/>
              </a:ext>
            </a:extLst>
          </p:cNvPr>
          <p:cNvSpPr txBox="1"/>
          <p:nvPr/>
        </p:nvSpPr>
        <p:spPr>
          <a:xfrm>
            <a:off x="9604452" y="971776"/>
            <a:ext cx="157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結論與未來研究方向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31B6E5-5D14-44CA-BECE-A382BF4FE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89" y="1447463"/>
            <a:ext cx="4801022" cy="480102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68E8EA-46B3-4383-83CE-50A83B7EC921}"/>
              </a:ext>
            </a:extLst>
          </p:cNvPr>
          <p:cNvSpPr txBox="1"/>
          <p:nvPr/>
        </p:nvSpPr>
        <p:spPr>
          <a:xfrm>
            <a:off x="8558115" y="6016107"/>
            <a:ext cx="3010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取自於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Chrome </a:t>
            </a:r>
            <a:r>
              <a:rPr lang="en-US" altLang="zh-TW" sz="1200" b="1" dirty="0" err="1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DevTools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 Console doc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0BA6D9-42DD-43A1-9103-F32112DA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9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D0E55D2-C9A0-4ABF-AAEA-F1871155A534}"/>
              </a:ext>
            </a:extLst>
          </p:cNvPr>
          <p:cNvSpPr txBox="1">
            <a:spLocks/>
          </p:cNvSpPr>
          <p:nvPr/>
        </p:nvSpPr>
        <p:spPr>
          <a:xfrm>
            <a:off x="1047750" y="1663879"/>
            <a:ext cx="10795489" cy="35363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未來方向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比較節點相異等級之演算法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比對相異之元件自動跳轉到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Developer Tool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Element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頁面並標記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比對結果過濾功能新增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紀錄多個狀態的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</a:p>
          <a:p>
            <a:pPr marL="971550" lvl="1" indent="-514350">
              <a:lnSpc>
                <a:spcPts val="40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UI/UX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介面美化及操作更人性化</a:t>
            </a:r>
            <a:endParaRPr lang="zh-TW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9F22EA-F3D0-4033-B4BA-12F606C5A664}"/>
              </a:ext>
            </a:extLst>
          </p:cNvPr>
          <p:cNvSpPr/>
          <p:nvPr/>
        </p:nvSpPr>
        <p:spPr>
          <a:xfrm>
            <a:off x="4609733" y="443626"/>
            <a:ext cx="2972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未來研究方向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80DC46-EAAF-435D-92F0-30A1D476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36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D0E55D2-C9A0-4ABF-AAEA-F1871155A534}"/>
              </a:ext>
            </a:extLst>
          </p:cNvPr>
          <p:cNvSpPr txBox="1">
            <a:spLocks/>
          </p:cNvSpPr>
          <p:nvPr/>
        </p:nvSpPr>
        <p:spPr>
          <a:xfrm>
            <a:off x="4922162" y="2841362"/>
            <a:ext cx="1958220" cy="903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00"/>
              </a:lnSpc>
            </a:pPr>
            <a:r>
              <a:rPr lang="en-US" altLang="zh-TW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 &amp; A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156D433-C2EA-4F50-97D8-7432EB210451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4FC0DEED-506E-44F0-BED6-C2447051176F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8A7C8AB-0157-4DAE-AB63-B8744795FAB0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6DAF19-D264-4AE9-B1BB-62BA32FD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7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E95E4E-51A7-49F3-8363-461D86EA158E}"/>
              </a:ext>
            </a:extLst>
          </p:cNvPr>
          <p:cNvCxnSpPr/>
          <p:nvPr/>
        </p:nvCxnSpPr>
        <p:spPr>
          <a:xfrm>
            <a:off x="1047750" y="126682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0F8D2D5-41F8-4EBD-AE11-54B3F6A4EE5D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B0CFA9-72E1-4E67-A690-B096C882CAF9}"/>
              </a:ext>
            </a:extLst>
          </p:cNvPr>
          <p:cNvSpPr/>
          <p:nvPr/>
        </p:nvSpPr>
        <p:spPr>
          <a:xfrm>
            <a:off x="3462313" y="348572"/>
            <a:ext cx="52673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論文比對相似度結果</a:t>
            </a:r>
            <a:endParaRPr lang="zh-TW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00D6BD-93E1-47CF-B0E2-7CE5875A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30" y="1506206"/>
            <a:ext cx="6881720" cy="45504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CA39F1-A638-4226-BCE4-591E60329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1" y="1506207"/>
            <a:ext cx="3028794" cy="455043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61ED96D-3FB4-488B-AA79-BE98DA32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90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534430" y="316689"/>
            <a:ext cx="71231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XML Path Language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(XPath)</a:t>
            </a:r>
            <a:endParaRPr lang="zh-TW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49" y="1787814"/>
            <a:ext cx="9867900" cy="4013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XML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路徑語言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可定位在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DOM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中的元件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使用語法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71550" lvl="1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Axis(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軸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 + Node test(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節點測試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 + Predicate(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節點描述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585856D-9C50-40B4-9DA8-872E5A5C84FF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DC3FDA-3504-4A85-AB65-68238142832A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1CB8D34-E071-45CC-94D7-0CCADDB7AC05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8A1903-2094-4F84-9F3C-CCE71C6B7BBC}"/>
              </a:ext>
            </a:extLst>
          </p:cNvPr>
          <p:cNvSpPr txBox="1"/>
          <p:nvPr/>
        </p:nvSpPr>
        <p:spPr>
          <a:xfrm>
            <a:off x="10382133" y="989673"/>
            <a:ext cx="80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01F56F-B73C-4509-8BEA-E6A8FE69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2534430" y="316689"/>
            <a:ext cx="71231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XML Path Language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(XPath)</a:t>
            </a:r>
            <a:endParaRPr lang="zh-TW" altLang="en-US" sz="4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EC5DF88-451C-4B8C-BD37-04F85197F9FF}"/>
              </a:ext>
            </a:extLst>
          </p:cNvPr>
          <p:cNvSpPr txBox="1">
            <a:spLocks/>
          </p:cNvSpPr>
          <p:nvPr/>
        </p:nvSpPr>
        <p:spPr>
          <a:xfrm>
            <a:off x="1162050" y="2636172"/>
            <a:ext cx="4758689" cy="233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/ul/li/div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/ul/li/div[@id=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'third-level']</a:t>
            </a:r>
          </a:p>
          <a:p>
            <a:pPr marL="514350" indent="-514350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//*[@id=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'third-level']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585856D-9C50-40B4-9DA8-872E5A5C84FF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DC3FDA-3504-4A85-AB65-68238142832A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1CB8D34-E071-45CC-94D7-0CCADDB7AC05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8A1903-2094-4F84-9F3C-CCE71C6B7BBC}"/>
              </a:ext>
            </a:extLst>
          </p:cNvPr>
          <p:cNvSpPr txBox="1"/>
          <p:nvPr/>
        </p:nvSpPr>
        <p:spPr>
          <a:xfrm>
            <a:off x="10382133" y="989673"/>
            <a:ext cx="80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E06278-BE07-4752-BC53-1FAC8875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13252"/>
            <a:ext cx="5575135" cy="2527904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CEC09B5-E5A3-4F95-89CA-B058D87AE20A}"/>
              </a:ext>
            </a:extLst>
          </p:cNvPr>
          <p:cNvSpPr txBox="1"/>
          <p:nvPr/>
        </p:nvSpPr>
        <p:spPr>
          <a:xfrm flipH="1">
            <a:off x="1162050" y="1742133"/>
            <a:ext cx="9220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語法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Axis(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軸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 + Node test(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節點測試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 + Predicate(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節點描述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AA0485F-A787-4805-A18A-A19A4C6270BB}"/>
              </a:ext>
            </a:extLst>
          </p:cNvPr>
          <p:cNvSpPr/>
          <p:nvPr/>
        </p:nvSpPr>
        <p:spPr>
          <a:xfrm>
            <a:off x="7824788" y="3833492"/>
            <a:ext cx="3557587" cy="112871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E55F344D-30F7-4171-A213-C63B37A7A35F}"/>
              </a:ext>
            </a:extLst>
          </p:cNvPr>
          <p:cNvSpPr/>
          <p:nvPr/>
        </p:nvSpPr>
        <p:spPr>
          <a:xfrm>
            <a:off x="5781675" y="4000520"/>
            <a:ext cx="1928813" cy="7386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DB4DCA4-4702-4A52-A2FF-D3E24A6783AC}"/>
              </a:ext>
            </a:extLst>
          </p:cNvPr>
          <p:cNvSpPr/>
          <p:nvPr/>
        </p:nvSpPr>
        <p:spPr>
          <a:xfrm>
            <a:off x="6080760" y="2765579"/>
            <a:ext cx="1330642" cy="311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起始節點</a:t>
            </a:r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36B3ED67-71AF-4A87-AB96-B45850C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1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6296025"/>
            <a:ext cx="12192000" cy="561378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32014D-4ED5-4C1A-A659-FFB1D14AF0CC}"/>
              </a:ext>
            </a:extLst>
          </p:cNvPr>
          <p:cNvSpPr txBox="1"/>
          <p:nvPr/>
        </p:nvSpPr>
        <p:spPr>
          <a:xfrm>
            <a:off x="516256" y="6451400"/>
            <a:ext cx="427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and Storage System Laboratory, CSS Lab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7B554-4DA6-47A1-B4F9-3F68B50CF4C8}"/>
              </a:ext>
            </a:extLst>
          </p:cNvPr>
          <p:cNvSpPr/>
          <p:nvPr/>
        </p:nvSpPr>
        <p:spPr>
          <a:xfrm>
            <a:off x="3343664" y="324076"/>
            <a:ext cx="55046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設計穩定的</a:t>
            </a:r>
            <a:r>
              <a:rPr lang="en-US" altLang="zh-TW" sz="44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方式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585856D-9C50-40B4-9DA8-872E5A5C84FF}"/>
              </a:ext>
            </a:extLst>
          </p:cNvPr>
          <p:cNvCxnSpPr/>
          <p:nvPr/>
        </p:nvCxnSpPr>
        <p:spPr>
          <a:xfrm>
            <a:off x="1047750" y="124585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DC3FDA-3504-4A85-AB65-68238142832A}"/>
              </a:ext>
            </a:extLst>
          </p:cNvPr>
          <p:cNvSpPr/>
          <p:nvPr/>
        </p:nvSpPr>
        <p:spPr>
          <a:xfrm>
            <a:off x="895350" y="1130595"/>
            <a:ext cx="266700" cy="27245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1CB8D34-E071-45CC-94D7-0CCADDB7AC05}"/>
              </a:ext>
            </a:extLst>
          </p:cNvPr>
          <p:cNvCxnSpPr/>
          <p:nvPr/>
        </p:nvCxnSpPr>
        <p:spPr>
          <a:xfrm>
            <a:off x="1049154" y="129339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8A1903-2094-4F84-9F3C-CCE71C6B7BBC}"/>
              </a:ext>
            </a:extLst>
          </p:cNvPr>
          <p:cNvSpPr txBox="1"/>
          <p:nvPr/>
        </p:nvSpPr>
        <p:spPr>
          <a:xfrm>
            <a:off x="10382133" y="989673"/>
            <a:ext cx="80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背景知識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FD12CB-8C46-4120-98B7-A6369CC88871}"/>
              </a:ext>
            </a:extLst>
          </p:cNvPr>
          <p:cNvSpPr txBox="1"/>
          <p:nvPr/>
        </p:nvSpPr>
        <p:spPr>
          <a:xfrm>
            <a:off x="5431759" y="1283513"/>
            <a:ext cx="5778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基於呂昭陞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一個改善 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表達式在網頁應用程式自動化驗收測試之穩定性的方法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15F17D7-4975-4A87-836C-7063778B141D}"/>
              </a:ext>
            </a:extLst>
          </p:cNvPr>
          <p:cNvSpPr txBox="1">
            <a:spLocks/>
          </p:cNvSpPr>
          <p:nvPr/>
        </p:nvSpPr>
        <p:spPr>
          <a:xfrm>
            <a:off x="2598418" y="3812039"/>
            <a:ext cx="6995161" cy="2186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Relative </a:t>
            </a:r>
            <a:r>
              <a:rPr lang="en-US" altLang="zh-TW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Xpath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→  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//div</a:t>
            </a: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加強條件樣式    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→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//div[@id=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TW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B_id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@class=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TW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B_class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]</a:t>
            </a:r>
          </a:p>
          <a:p>
            <a:pPr marL="514350" indent="-514350">
              <a:lnSpc>
                <a:spcPts val="5500"/>
              </a:lnSpc>
              <a:buFont typeface="標楷體" panose="03000509000000000000" pitchFamily="65" charset="-120"/>
              <a:buChar char="-"/>
            </a:pP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多個連續定位    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→  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//ul[@id=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ul_id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]//div[@class=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TW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B_class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6817A2-8EA6-452A-A524-679B91C7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202" y="1813457"/>
            <a:ext cx="6917594" cy="1981253"/>
          </a:xfrm>
          <a:prstGeom prst="rect">
            <a:avLst/>
          </a:prstGeom>
          <a:ln w="1905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A9A7AF0-B283-4818-A8DA-D9726967C3B5}"/>
              </a:ext>
            </a:extLst>
          </p:cNvPr>
          <p:cNvCxnSpPr>
            <a:cxnSpLocks/>
          </p:cNvCxnSpPr>
          <p:nvPr/>
        </p:nvCxnSpPr>
        <p:spPr>
          <a:xfrm>
            <a:off x="5511978" y="5921220"/>
            <a:ext cx="154105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AB045D-34BB-4459-90DB-F0EF0123C696}"/>
              </a:ext>
            </a:extLst>
          </p:cNvPr>
          <p:cNvSpPr txBox="1"/>
          <p:nvPr/>
        </p:nvSpPr>
        <p:spPr>
          <a:xfrm>
            <a:off x="6196179" y="5940708"/>
            <a:ext cx="37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①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0D7E548-8C5A-47FC-9461-24EC44B63CC3}"/>
              </a:ext>
            </a:extLst>
          </p:cNvPr>
          <p:cNvCxnSpPr>
            <a:cxnSpLocks/>
          </p:cNvCxnSpPr>
          <p:nvPr/>
        </p:nvCxnSpPr>
        <p:spPr>
          <a:xfrm>
            <a:off x="7550416" y="5940708"/>
            <a:ext cx="174705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0830DF-6137-4FC6-81E9-D24136F4228F}"/>
              </a:ext>
            </a:extLst>
          </p:cNvPr>
          <p:cNvSpPr txBox="1"/>
          <p:nvPr/>
        </p:nvSpPr>
        <p:spPr>
          <a:xfrm>
            <a:off x="8238503" y="5921525"/>
            <a:ext cx="37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②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8CAAF48-1BF8-4694-8908-EE2697057AD4}"/>
              </a:ext>
            </a:extLst>
          </p:cNvPr>
          <p:cNvCxnSpPr>
            <a:cxnSpLocks/>
          </p:cNvCxnSpPr>
          <p:nvPr/>
        </p:nvCxnSpPr>
        <p:spPr>
          <a:xfrm>
            <a:off x="6009365" y="5229559"/>
            <a:ext cx="321776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95E76CF5-7FA5-4C1E-A74C-0CFEB2FA9685}"/>
              </a:ext>
            </a:extLst>
          </p:cNvPr>
          <p:cNvSpPr/>
          <p:nvPr/>
        </p:nvSpPr>
        <p:spPr>
          <a:xfrm rot="10800000">
            <a:off x="6571074" y="4720768"/>
            <a:ext cx="217410" cy="1394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43ED019D-AA09-4D91-A290-6C2D9B69BD14}"/>
              </a:ext>
            </a:extLst>
          </p:cNvPr>
          <p:cNvSpPr/>
          <p:nvPr/>
        </p:nvSpPr>
        <p:spPr>
          <a:xfrm rot="10800000">
            <a:off x="8391968" y="4723979"/>
            <a:ext cx="217410" cy="1394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AC21CABB-0DBB-4252-8B7E-A827A243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5772</TotalTime>
  <Words>2292</Words>
  <Application>Microsoft Office PowerPoint</Application>
  <PresentationFormat>寬螢幕</PresentationFormat>
  <Paragraphs>494</Paragraphs>
  <Slides>64</Slides>
  <Notes>64</Notes>
  <HiddenSlides>16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4" baseType="lpstr">
      <vt:lpstr>等线</vt:lpstr>
      <vt:lpstr>等线 Light</vt:lpstr>
      <vt:lpstr>思源黑体 CN Normal</vt:lpstr>
      <vt:lpstr>微軟正黑體</vt:lpstr>
      <vt:lpstr>新細明體</vt:lpstr>
      <vt:lpstr>標楷體</vt:lpstr>
      <vt:lpstr>Arial</vt:lpstr>
      <vt:lpstr>Times New Roman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CSS_Jerry</dc:creator>
  <cp:keywords/>
  <dc:description>http://www.ypppt.com/</dc:description>
  <cp:lastModifiedBy>廖昱翔</cp:lastModifiedBy>
  <cp:revision>249</cp:revision>
  <dcterms:created xsi:type="dcterms:W3CDTF">2020-03-11T02:21:00Z</dcterms:created>
  <dcterms:modified xsi:type="dcterms:W3CDTF">2022-07-24T11:43:51Z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